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6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06A02C-71C1-644F-9E3D-03D8407A9DF0}" type="datetimeFigureOut">
              <a:rPr lang="en-US" smtClean="0"/>
              <a:t>4/27/15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CE77E-950F-0441-9F56-2812763E24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147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(4/27/15 09:05) -----</a:t>
            </a:r>
          </a:p>
          <a:p>
            <a:r>
              <a:rPr lang="en-US"/>
              <a:t>snap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CE77E-950F-0441-9F56-2812763E24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39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4/26/15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4/26/15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4/26/15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4/26/15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4/26/15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4/26/15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4/26/15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4/26/15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4/26/15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4/26/15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4/26/15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4/26/15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4/26/15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4/26/15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Write down </a:t>
            </a:r>
            <a:r>
              <a:rPr lang="en-US" sz="2400" dirty="0" smtClean="0"/>
              <a:t>your homework</a:t>
            </a:r>
          </a:p>
          <a:p>
            <a:r>
              <a:rPr lang="en-US" sz="2400" b="1" dirty="0" smtClean="0"/>
              <a:t>Copy </a:t>
            </a:r>
            <a:r>
              <a:rPr lang="en-US" sz="2400" dirty="0" smtClean="0"/>
              <a:t>the following chart into your reflection journal or on to a piece of paper for notes.  You must have room in each section for 5 bullet points. </a:t>
            </a:r>
            <a:endParaRPr lang="en-US" b="1" dirty="0"/>
          </a:p>
          <a:p>
            <a:pPr marL="0" indent="0" algn="ctr">
              <a:buNone/>
            </a:pPr>
            <a:r>
              <a:rPr lang="en-US" sz="2400" b="1" dirty="0" smtClean="0"/>
              <a:t>Folktale Characteristics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305849"/>
              </p:ext>
            </p:extLst>
          </p:nvPr>
        </p:nvGraphicFramePr>
        <p:xfrm>
          <a:off x="634968" y="4326347"/>
          <a:ext cx="7485199" cy="22328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6699"/>
                <a:gridCol w="5338500"/>
              </a:tblGrid>
              <a:tr h="404071">
                <a:tc>
                  <a:txBody>
                    <a:bodyPr/>
                    <a:lstStyle/>
                    <a:p>
                      <a:r>
                        <a:rPr lang="en-US" dirty="0" smtClean="0"/>
                        <a:t>Story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Element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Notes</a:t>
                      </a:r>
                      <a:endParaRPr lang="en-US" dirty="0"/>
                    </a:p>
                  </a:txBody>
                  <a:tcPr/>
                </a:tc>
              </a:tr>
              <a:tr h="311089">
                <a:tc>
                  <a:txBody>
                    <a:bodyPr/>
                    <a:lstStyle/>
                    <a:p>
                      <a:r>
                        <a:rPr lang="en-US" dirty="0" smtClean="0"/>
                        <a:t>Setting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1089"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1089">
                <a:tc>
                  <a:txBody>
                    <a:bodyPr/>
                    <a:lstStyle/>
                    <a:p>
                      <a:r>
                        <a:rPr lang="en-US" dirty="0" smtClean="0"/>
                        <a:t>Plot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1089">
                <a:tc>
                  <a:txBody>
                    <a:bodyPr/>
                    <a:lstStyle/>
                    <a:p>
                      <a:r>
                        <a:rPr lang="en-US" dirty="0" smtClean="0"/>
                        <a:t>Theme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1089">
                <a:tc>
                  <a:txBody>
                    <a:bodyPr/>
                    <a:lstStyle/>
                    <a:p>
                      <a:r>
                        <a:rPr lang="en-US" dirty="0" smtClean="0"/>
                        <a:t>Style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9107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Mini-Lesson and Notes</a:t>
            </a:r>
          </a:p>
          <a:p>
            <a:r>
              <a:rPr lang="en-US" dirty="0" smtClean="0"/>
              <a:t>Read Story</a:t>
            </a:r>
          </a:p>
          <a:p>
            <a:r>
              <a:rPr lang="en-US" dirty="0" smtClean="0"/>
              <a:t>Annotations and Big Picture Questions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768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Read and Listen to </a:t>
            </a:r>
            <a:r>
              <a:rPr lang="en-US" dirty="0" smtClean="0"/>
              <a:t>a Native American folktale.</a:t>
            </a:r>
          </a:p>
          <a:p>
            <a:r>
              <a:rPr lang="en-US" b="1" dirty="0" smtClean="0"/>
              <a:t>Identify </a:t>
            </a:r>
            <a:r>
              <a:rPr lang="en-US" dirty="0" smtClean="0"/>
              <a:t>characteristics of folktales in the story.</a:t>
            </a:r>
          </a:p>
          <a:p>
            <a:r>
              <a:rPr lang="en-US" b="1" dirty="0" smtClean="0"/>
              <a:t>Infer </a:t>
            </a:r>
            <a:r>
              <a:rPr lang="en-US" dirty="0" smtClean="0"/>
              <a:t>the importance of oral storytelling.</a:t>
            </a:r>
            <a:endParaRPr lang="en-US" b="1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07766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 the tale from the “real world”</a:t>
            </a:r>
          </a:p>
          <a:p>
            <a:r>
              <a:rPr lang="en-US" b="1" dirty="0" smtClean="0"/>
              <a:t>Personify </a:t>
            </a:r>
            <a:r>
              <a:rPr lang="en-US" dirty="0" smtClean="0"/>
              <a:t>(give human characteristics)  animals or other objects/ideas.</a:t>
            </a:r>
          </a:p>
          <a:p>
            <a:r>
              <a:rPr lang="en-US" b="1" dirty="0" smtClean="0"/>
              <a:t>Vague </a:t>
            </a:r>
            <a:r>
              <a:rPr lang="en-US" dirty="0" smtClean="0"/>
              <a:t>(or unclear) settings</a:t>
            </a:r>
          </a:p>
          <a:p>
            <a:r>
              <a:rPr lang="en-US" dirty="0" smtClean="0"/>
              <a:t>Reflect the landscape of the culture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01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Mostly </a:t>
            </a:r>
            <a:r>
              <a:rPr lang="en-US" b="1" dirty="0" smtClean="0"/>
              <a:t>flat </a:t>
            </a:r>
            <a:r>
              <a:rPr lang="en-US" dirty="0" smtClean="0"/>
              <a:t>(or unchanging characters)</a:t>
            </a:r>
          </a:p>
          <a:p>
            <a:r>
              <a:rPr lang="en-US" dirty="0" smtClean="0"/>
              <a:t>Heroes and Heroines vs. evil AND/OR Good vs. Bad</a:t>
            </a:r>
          </a:p>
          <a:p>
            <a:r>
              <a:rPr lang="en-US" b="1" dirty="0" smtClean="0"/>
              <a:t>Stereotypical</a:t>
            </a:r>
            <a:r>
              <a:rPr lang="en-US" dirty="0" smtClean="0"/>
              <a:t> Identities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355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Simpler and shorter than most other stories</a:t>
            </a:r>
          </a:p>
          <a:p>
            <a:r>
              <a:rPr lang="en-US" b="1" dirty="0" smtClean="0"/>
              <a:t>Formulaic </a:t>
            </a:r>
            <a:r>
              <a:rPr lang="en-US" dirty="0" smtClean="0"/>
              <a:t>(common problems, journeys, repetitions/patterns)</a:t>
            </a:r>
          </a:p>
          <a:p>
            <a:r>
              <a:rPr lang="en-US" dirty="0" smtClean="0"/>
              <a:t>Action is </a:t>
            </a:r>
            <a:r>
              <a:rPr lang="en-US" b="1" dirty="0" smtClean="0"/>
              <a:t>concentrated </a:t>
            </a:r>
            <a:r>
              <a:rPr lang="en-US" dirty="0" smtClean="0"/>
              <a:t>(quick and not drawn out) and the plot moves quickly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38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Simple, but serious and powerful</a:t>
            </a:r>
          </a:p>
          <a:p>
            <a:r>
              <a:rPr lang="en-US" dirty="0" smtClean="0"/>
              <a:t>Virtues tied to </a:t>
            </a:r>
            <a:r>
              <a:rPr lang="en-US" b="1" dirty="0" smtClean="0"/>
              <a:t>love, generosity, compassion</a:t>
            </a:r>
          </a:p>
          <a:p>
            <a:r>
              <a:rPr lang="en-US" dirty="0" smtClean="0"/>
              <a:t>Teach lessons to build </a:t>
            </a:r>
            <a:r>
              <a:rPr lang="en-US" b="1" dirty="0" smtClean="0"/>
              <a:t>moral </a:t>
            </a:r>
            <a:r>
              <a:rPr lang="en-US" dirty="0" smtClean="0"/>
              <a:t>(good) people</a:t>
            </a:r>
          </a:p>
          <a:p>
            <a:r>
              <a:rPr lang="en-US" dirty="0" smtClean="0"/>
              <a:t>Teach a </a:t>
            </a:r>
            <a:r>
              <a:rPr lang="en-US" b="1" dirty="0" smtClean="0"/>
              <a:t>moral </a:t>
            </a:r>
            <a:r>
              <a:rPr lang="en-US" dirty="0" smtClean="0"/>
              <a:t>(a lesson about what is right or wrong)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590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Little descriptive language (just the facts and important parts) –not “flowery”</a:t>
            </a:r>
          </a:p>
          <a:p>
            <a:r>
              <a:rPr lang="en-US" smtClean="0"/>
              <a:t>Repetition </a:t>
            </a:r>
            <a:endParaRPr lang="en-US" dirty="0" smtClean="0"/>
          </a:p>
          <a:p>
            <a:r>
              <a:rPr lang="en-US" dirty="0" smtClean="0"/>
              <a:t>Dialogue</a:t>
            </a:r>
          </a:p>
          <a:p>
            <a:r>
              <a:rPr lang="en-US" dirty="0" smtClean="0"/>
              <a:t>Strong visual images to recognize important parts</a:t>
            </a:r>
          </a:p>
        </p:txBody>
      </p:sp>
    </p:spTree>
    <p:extLst>
      <p:ext uri="{BB962C8B-B14F-4D97-AF65-F5344CB8AC3E}">
        <p14:creationId xmlns:p14="http://schemas.microsoft.com/office/powerpoint/2010/main" val="4174179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745</TotalTime>
  <Words>263</Words>
  <Application>Microsoft Macintosh PowerPoint</Application>
  <PresentationFormat>On-screen Show (4:3)</PresentationFormat>
  <Paragraphs>46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Infusion</vt:lpstr>
      <vt:lpstr>Do Now</vt:lpstr>
      <vt:lpstr>Agenda</vt:lpstr>
      <vt:lpstr>Objectives</vt:lpstr>
      <vt:lpstr>Setting</vt:lpstr>
      <vt:lpstr>Characters</vt:lpstr>
      <vt:lpstr>Plot</vt:lpstr>
      <vt:lpstr>Theme</vt:lpstr>
      <vt:lpstr>Style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Sasha Davis</dc:creator>
  <cp:lastModifiedBy>Sasha Davis</cp:lastModifiedBy>
  <cp:revision>6</cp:revision>
  <dcterms:created xsi:type="dcterms:W3CDTF">2015-04-27T02:19:28Z</dcterms:created>
  <dcterms:modified xsi:type="dcterms:W3CDTF">2015-04-27T14:45:21Z</dcterms:modified>
</cp:coreProperties>
</file>